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5" r:id="rId8"/>
    <p:sldId id="269" r:id="rId9"/>
    <p:sldId id="266" r:id="rId10"/>
    <p:sldId id="267" r:id="rId11"/>
    <p:sldId id="268" r:id="rId12"/>
    <p:sldId id="271" r:id="rId13"/>
    <p:sldId id="273" r:id="rId14"/>
    <p:sldId id="275" r:id="rId15"/>
    <p:sldId id="285" r:id="rId16"/>
    <p:sldId id="277" r:id="rId17"/>
    <p:sldId id="287" r:id="rId18"/>
    <p:sldId id="279" r:id="rId19"/>
    <p:sldId id="280" r:id="rId20"/>
    <p:sldId id="281" r:id="rId21"/>
    <p:sldId id="282" r:id="rId22"/>
    <p:sldId id="288" r:id="rId23"/>
    <p:sldId id="289" r:id="rId24"/>
    <p:sldId id="290" r:id="rId25"/>
    <p:sldId id="291" r:id="rId26"/>
    <p:sldId id="292" r:id="rId27"/>
    <p:sldId id="333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7" r:id="rId62"/>
    <p:sldId id="328" r:id="rId63"/>
    <p:sldId id="326" r:id="rId64"/>
    <p:sldId id="329" r:id="rId65"/>
    <p:sldId id="330" r:id="rId66"/>
    <p:sldId id="331" r:id="rId67"/>
    <p:sldId id="332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02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9F820BD-7B97-4CFA-BB26-8CA48D8FA62E}" type="datetimeFigureOut">
              <a:rPr lang="ru-RU" smtClean="0"/>
              <a:pPr/>
              <a:t>11.09.2012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F6FF587-95C1-4C64-AFB0-4D7943F52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3297238"/>
          </a:xfrm>
        </p:spPr>
        <p:txBody>
          <a:bodyPr>
            <a:normAutofit/>
          </a:bodyPr>
          <a:lstStyle/>
          <a:p>
            <a:r>
              <a:rPr lang="ru-RU" b="1" dirty="0" smtClean="0"/>
              <a:t>Методы обучения русскому языку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Определение</a:t>
            </a:r>
            <a:r>
              <a:rPr lang="ru-RU" b="1" dirty="0" smtClean="0"/>
              <a:t>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объяснительно-иллюстративный </a:t>
            </a:r>
            <a:r>
              <a:rPr lang="ru-RU" dirty="0"/>
              <a:t>метод – это вербальное монологическое объяснение учителем готовых положений лингвистической науки (либо изложенных в учебнике) для усвоения учащимися, при этом привлекаются различные способы мышления (индуктивное, дедуктивное, индуктивно-дедуктивное и дедуктивно-индуктивное), иллюстративный языковой материал и средства наглядности.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Основные функции</a:t>
            </a:r>
            <a:r>
              <a:rPr lang="ru-RU" b="1" dirty="0" smtClean="0"/>
              <a:t> метода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введение </a:t>
            </a:r>
            <a:r>
              <a:rPr lang="ru-RU" dirty="0"/>
              <a:t>новых теоретических сведений по русскому языку, организация восприятия, первичного осмысления, запоминания, воспроизведения и применения полученных знаний о языковых явлениях, их повторения, закрепления, углубления; развитие словесно-логической памяти и словесно-логического мышления учащихся.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Правила</a:t>
            </a:r>
            <a:r>
              <a:rPr lang="ru-RU" b="1" dirty="0" smtClean="0"/>
              <a:t> использования метода на уроках русского языка: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	</a:t>
            </a:r>
          </a:p>
          <a:p>
            <a:pPr algn="just"/>
            <a:r>
              <a:rPr lang="ru-RU" dirty="0"/>
              <a:t>	1) вести объяснение нового материала по русскому языку, опираясь на языковые явления, факты; </a:t>
            </a:r>
          </a:p>
          <a:p>
            <a:pPr algn="just"/>
            <a:r>
              <a:rPr lang="ru-RU" dirty="0"/>
              <a:t>	2) использовать приемы, активизирующие познавательную деятельность учащихся (составление плана, запись основного в объяснении, подбор и анализ примеров, опору на таблицы, схемы); 	</a:t>
            </a:r>
            <a:endParaRPr lang="ru-RU" dirty="0" smtClean="0"/>
          </a:p>
          <a:p>
            <a:pPr algn="just"/>
            <a:r>
              <a:rPr lang="ru-RU" dirty="0" smtClean="0"/>
              <a:t>3</a:t>
            </a:r>
            <a:r>
              <a:rPr lang="ru-RU" dirty="0"/>
              <a:t>) показывать образцы применения лингвистической </a:t>
            </a:r>
            <a:r>
              <a:rPr lang="ru-RU" dirty="0" smtClean="0"/>
              <a:t>теории и </a:t>
            </a:r>
            <a:r>
              <a:rPr lang="ru-RU" dirty="0"/>
              <a:t>сформулированных правил в процессе решения языковых и правописных задач; </a:t>
            </a:r>
          </a:p>
          <a:p>
            <a:pPr algn="just"/>
            <a:r>
              <a:rPr lang="ru-RU" dirty="0"/>
              <a:t>	4) осуществлять контроль усвоения языкового материала с учетом качества его воспроизведения.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Применение</a:t>
            </a:r>
            <a:r>
              <a:rPr lang="ru-RU" b="1" dirty="0" smtClean="0"/>
              <a:t>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	</a:t>
            </a:r>
          </a:p>
          <a:p>
            <a:pPr algn="just"/>
            <a:r>
              <a:rPr lang="ru-RU" dirty="0"/>
              <a:t>	</a:t>
            </a:r>
            <a:r>
              <a:rPr lang="ru-RU" sz="4100" dirty="0"/>
              <a:t>реализуется в таких организационных формах передачи/получения знаний, как </a:t>
            </a:r>
            <a:r>
              <a:rPr lang="ru-RU" sz="4100" i="1" dirty="0"/>
              <a:t>слово (рассказ)</a:t>
            </a:r>
            <a:r>
              <a:rPr lang="ru-RU" sz="4100" dirty="0"/>
              <a:t> </a:t>
            </a:r>
            <a:r>
              <a:rPr lang="ru-RU" sz="4100" i="1" dirty="0"/>
              <a:t>учителя</a:t>
            </a:r>
            <a:r>
              <a:rPr lang="ru-RU" sz="4100" dirty="0"/>
              <a:t>, </a:t>
            </a:r>
            <a:r>
              <a:rPr lang="ru-RU" sz="4100" i="1" dirty="0"/>
              <a:t>лекция</a:t>
            </a:r>
            <a:r>
              <a:rPr lang="ru-RU" sz="4100" dirty="0"/>
              <a:t>, </a:t>
            </a:r>
            <a:r>
              <a:rPr lang="ru-RU" sz="4100" i="1" dirty="0"/>
              <a:t>самостоятельное</a:t>
            </a:r>
            <a:r>
              <a:rPr lang="ru-RU" sz="4100" dirty="0"/>
              <a:t> </a:t>
            </a:r>
            <a:r>
              <a:rPr lang="ru-RU" sz="4100" i="1" dirty="0"/>
              <a:t>чтение</a:t>
            </a:r>
            <a:r>
              <a:rPr lang="ru-RU" sz="4100" dirty="0"/>
              <a:t> </a:t>
            </a:r>
            <a:r>
              <a:rPr lang="ru-RU" sz="4100" i="1" dirty="0"/>
              <a:t>теоретических</a:t>
            </a:r>
            <a:r>
              <a:rPr lang="ru-RU" sz="4100" dirty="0"/>
              <a:t> </a:t>
            </a:r>
            <a:r>
              <a:rPr lang="ru-RU" sz="4100" i="1" dirty="0"/>
              <a:t>сведений</a:t>
            </a:r>
            <a:r>
              <a:rPr lang="ru-RU" sz="4100" dirty="0"/>
              <a:t> </a:t>
            </a:r>
            <a:r>
              <a:rPr lang="ru-RU" sz="4100" i="1" dirty="0"/>
              <a:t>по</a:t>
            </a:r>
            <a:r>
              <a:rPr lang="ru-RU" sz="4100" dirty="0"/>
              <a:t> </a:t>
            </a:r>
            <a:r>
              <a:rPr lang="ru-RU" sz="4100" i="1" dirty="0"/>
              <a:t>учебнику</a:t>
            </a:r>
            <a:r>
              <a:rPr lang="ru-RU" sz="4100" dirty="0"/>
              <a:t>, при объяснении нового материала на уроке первичного усвоения новых знаний;</a:t>
            </a:r>
          </a:p>
          <a:p>
            <a:pPr algn="just"/>
            <a:r>
              <a:rPr lang="ru-RU" sz="4100" dirty="0"/>
              <a:t>	предполагается «…деятельность учащихся копирующего характера: наблюдать, слушать, запоминать, выполнять действия по образцу, работать с таблицами</a:t>
            </a:r>
            <a:r>
              <a:rPr lang="ru-RU" sz="4100" dirty="0" smtClean="0"/>
              <a:t>…», </a:t>
            </a:r>
            <a:r>
              <a:rPr lang="ru-RU" sz="4100" dirty="0"/>
              <a:t>средства обучения – учебные пособия, учебники, наглядные пособия, раздаточный материал, словари.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Отличие от других методов</a:t>
            </a:r>
            <a:r>
              <a:rPr lang="ru-RU" b="1" dirty="0" smtClean="0"/>
              <a:t>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	</a:t>
            </a:r>
          </a:p>
          <a:p>
            <a:pPr algn="just"/>
            <a:r>
              <a:rPr lang="ru-RU" dirty="0"/>
              <a:t>	</a:t>
            </a:r>
            <a:r>
              <a:rPr lang="ru-RU" sz="4100" dirty="0"/>
              <a:t>характеризуется интеллектуальной пассивностью учащихся, получающих на уроках русского языка продуманную учителем или авторами учебника готовую систему знаний; </a:t>
            </a:r>
          </a:p>
          <a:p>
            <a:pPr algn="just"/>
            <a:r>
              <a:rPr lang="ru-RU" sz="4100" dirty="0"/>
              <a:t>	они усваиваются учащимися на уровне осознанного восприятия, нередко не в полном объеме и не становятся элементом их долговременной памяти, если не будет включен механизм мотивационного обеспечения усвоения новых знаний по русскому языку.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репродуктивного метода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Признаки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	</a:t>
            </a:r>
            <a:r>
              <a:rPr lang="ru-RU" dirty="0" smtClean="0"/>
              <a:t>изложение </a:t>
            </a:r>
            <a:r>
              <a:rPr lang="ru-RU" dirty="0"/>
              <a:t>нового материала по русскому языку с опорой на репродуктивные вопросы, цель которых – воспроизведение учащимися ранее усвоенного материала для выявления нового знания о языковых явлениях, при этом могут привлекаться проблемные вопросы, сущность которых раскрывается и объясняется самим учителем.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Определение </a:t>
            </a:r>
            <a:r>
              <a:rPr lang="ru-RU" b="1" dirty="0" smtClean="0"/>
              <a:t>метода 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репродуктивный </a:t>
            </a:r>
            <a:r>
              <a:rPr lang="ru-RU" dirty="0"/>
              <a:t>метод – это сконструированная учителем система заданий для воспроизведения полученных ранее учащимися знаний и сформированных способов действий с языковым материалом по образцу; вербальное изложение нового материала по русскому языку в диалогической форме с целью накопления и усвоения нового знания в процессе воспроизведения уже изученных сведений о языковых явлениях.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Основные функции</a:t>
            </a:r>
            <a:r>
              <a:rPr lang="ru-RU" b="1" dirty="0" smtClean="0"/>
              <a:t>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актуализация </a:t>
            </a:r>
            <a:r>
              <a:rPr lang="ru-RU" dirty="0"/>
              <a:t>опорных знаний, неоднократное воспроизведение новых знаний и способов действий по образцу с целью произвольного и непроизвольного запоминание учебного материала в процессе учебного диалога, построенного с привлечением известной учащимся лингвистической теории.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Правила</a:t>
            </a:r>
            <a:r>
              <a:rPr lang="ru-RU" b="1" dirty="0" smtClean="0"/>
              <a:t> использования метода на уроках русского языка: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/>
          </a:p>
          <a:p>
            <a:pPr algn="just"/>
            <a:r>
              <a:rPr lang="ru-RU" dirty="0"/>
              <a:t>	</a:t>
            </a:r>
            <a:r>
              <a:rPr lang="ru-RU" sz="3400" dirty="0"/>
              <a:t>1) тщательно отбирать иллюстративный материал для выявления известного учащимся о фактах языка в процессе </a:t>
            </a:r>
            <a:r>
              <a:rPr lang="ru-RU" sz="3400" i="1" dirty="0"/>
              <a:t>сообщающей</a:t>
            </a:r>
            <a:r>
              <a:rPr lang="ru-RU" sz="3400" dirty="0"/>
              <a:t> </a:t>
            </a:r>
            <a:r>
              <a:rPr lang="ru-RU" sz="3400" i="1" dirty="0"/>
              <a:t>беседы</a:t>
            </a:r>
            <a:r>
              <a:rPr lang="ru-RU" sz="3400" dirty="0"/>
              <a:t>;</a:t>
            </a:r>
          </a:p>
          <a:p>
            <a:pPr algn="just"/>
            <a:r>
              <a:rPr lang="ru-RU" sz="3400" dirty="0"/>
              <a:t>	2) следить за формулировкой наводящих и прямых аналитических вопросов, чтобы они были полными, недвусмысленными, предполагали развернутый ответ;</a:t>
            </a:r>
          </a:p>
          <a:p>
            <a:pPr algn="just"/>
            <a:r>
              <a:rPr lang="ru-RU" sz="3400" dirty="0"/>
              <a:t>	3) опираться на известное учащимся о языковых явлениях при изложении нового материала по русскому языку;</a:t>
            </a:r>
          </a:p>
          <a:p>
            <a:pPr algn="just"/>
            <a:r>
              <a:rPr lang="ru-RU" sz="3400" dirty="0"/>
              <a:t>	4) обучать школьников умению применять полученные знания при выполнении действий с языковыми фактами, идентичными тем, которые анализировались учителем.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928670"/>
            <a:ext cx="7315224" cy="1714512"/>
          </a:xfrm>
        </p:spPr>
        <p:txBody>
          <a:bodyPr/>
          <a:lstStyle/>
          <a:p>
            <a:r>
              <a:rPr lang="ru-RU" b="1" dirty="0" smtClean="0"/>
              <a:t>Определение понятия </a:t>
            </a:r>
            <a:r>
              <a:rPr lang="ru-RU" b="1" i="1" dirty="0" smtClean="0"/>
              <a:t>метод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643182"/>
            <a:ext cx="6486548" cy="2995618"/>
          </a:xfrm>
        </p:spPr>
        <p:txBody>
          <a:bodyPr>
            <a:noAutofit/>
          </a:bodyPr>
          <a:lstStyle/>
          <a:p>
            <a:pPr algn="just"/>
            <a:r>
              <a:rPr lang="ru-RU" sz="900" b="1" i="1" dirty="0"/>
              <a:t>	</a:t>
            </a:r>
            <a:r>
              <a:rPr lang="ru-RU" sz="2800" b="1" i="1" dirty="0">
                <a:solidFill>
                  <a:schemeClr val="tx1"/>
                </a:solidFill>
              </a:rPr>
              <a:t>Метод обучения</a:t>
            </a:r>
            <a:r>
              <a:rPr lang="ru-RU" sz="2800" dirty="0">
                <a:solidFill>
                  <a:schemeClr val="tx1"/>
                </a:solidFill>
              </a:rPr>
              <a:t> русскому языку – </a:t>
            </a:r>
            <a:r>
              <a:rPr lang="ru-RU" sz="2800" i="1" dirty="0">
                <a:solidFill>
                  <a:schemeClr val="tx1"/>
                </a:solidFill>
              </a:rPr>
              <a:t>это педагогическая категория, которая регулирует характер взаимообусловленной мыслительной деятельности учителя и учеников, осуществляемой в процессе обучения и направленной на достижение запланированного конкретного результата</a:t>
            </a:r>
            <a:r>
              <a:rPr lang="ru-RU" sz="900" i="1" dirty="0">
                <a:solidFill>
                  <a:schemeClr val="tx1"/>
                </a:solidFill>
              </a:rPr>
              <a:t>.</a:t>
            </a:r>
            <a:endParaRPr lang="ru-RU" sz="900" dirty="0">
              <a:solidFill>
                <a:schemeClr val="tx1"/>
              </a:solidFill>
            </a:endParaRPr>
          </a:p>
          <a:p>
            <a:endParaRPr lang="ru-RU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Применение</a:t>
            </a:r>
            <a:r>
              <a:rPr lang="ru-RU" b="1" dirty="0" smtClean="0"/>
              <a:t> метода на уроках русского языка: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		осуществляется в такой форме передачи/получения знаний, как </a:t>
            </a:r>
            <a:r>
              <a:rPr lang="ru-RU" i="1" dirty="0"/>
              <a:t>сообщающая</a:t>
            </a:r>
            <a:r>
              <a:rPr lang="ru-RU" dirty="0"/>
              <a:t> </a:t>
            </a:r>
            <a:r>
              <a:rPr lang="ru-RU" i="1" dirty="0"/>
              <a:t>беседа</a:t>
            </a:r>
            <a:r>
              <a:rPr lang="ru-RU" dirty="0"/>
              <a:t>, когда ответы на репродуктивные вопросы становятся опорой усвоения новых знаний по русскому языку или способствуют их повторению и закреплению; </a:t>
            </a:r>
          </a:p>
          <a:p>
            <a:pPr algn="just"/>
            <a:r>
              <a:rPr lang="ru-RU" dirty="0"/>
              <a:t>	для отработки способов действий с языковым материалом привлекаются образцы рассуждений, алгоритмы, образцы моделирования языковых явлений; </a:t>
            </a:r>
          </a:p>
          <a:p>
            <a:pPr algn="just"/>
            <a:r>
              <a:rPr lang="ru-RU" dirty="0"/>
              <a:t>	используется на уроках повторения, закрепления знаний и развития умений и навыков, на уроках обобщения и систематизации знаний и совершенствования умений и навыков.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Отличие от других методов: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i="1" dirty="0"/>
              <a:t>	</a:t>
            </a:r>
            <a:r>
              <a:rPr lang="ru-RU" dirty="0" smtClean="0"/>
              <a:t>характеризуется активизацией </a:t>
            </a:r>
            <a:r>
              <a:rPr lang="ru-RU" dirty="0"/>
              <a:t>мыслительной деятельности учащихся на уроках русского языка,</a:t>
            </a:r>
          </a:p>
          <a:p>
            <a:pPr algn="just"/>
            <a:r>
              <a:rPr lang="ru-RU" dirty="0"/>
              <a:t>	тренировкой у них способности воспроизводить изученный материал для выявления на его основе нового знания, </a:t>
            </a:r>
          </a:p>
          <a:p>
            <a:pPr algn="just"/>
            <a:r>
              <a:rPr lang="ru-RU" dirty="0"/>
              <a:t>	созданием условий для обратной связи, позволяющей устанавливать степень готовности учащихся к восприятию нового материала и его понимания с целью отработки способов действий по образцу.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	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м</a:t>
            </a:r>
            <a:r>
              <a:rPr lang="ru-RU" b="1" i="1" dirty="0" smtClean="0"/>
              <a:t>етода </a:t>
            </a:r>
            <a:r>
              <a:rPr lang="ru-RU" b="1" i="1" dirty="0"/>
              <a:t>проблемного изложения учебного </a:t>
            </a:r>
            <a:r>
              <a:rPr lang="ru-RU" b="1" i="1" dirty="0" smtClean="0"/>
              <a:t>материала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Признаки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логика </a:t>
            </a:r>
            <a:r>
              <a:rPr lang="ru-RU" dirty="0"/>
              <a:t>введения нового материала по русскому языку отражает логику решения лингвистической проблемы, требующей привлечения аргументов, формулирования выводов, выявляющих сущность языкового явления; знания, добытые в ходе активного поиска, более прочны.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Определение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метод </a:t>
            </a:r>
            <a:r>
              <a:rPr lang="ru-RU" dirty="0"/>
              <a:t>проблемного изложения материала по русскому языку – это активизирующее познавательную деятельность учащихся предъявление новых знаний учителем, который по мере объяснения материала создает проблемные ситуации, ставит проблемные вопросы и демонстрирует образец решения лингвистической проблемы.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i="1" dirty="0" smtClean="0"/>
              <a:t>функции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ознакомление </a:t>
            </a:r>
            <a:r>
              <a:rPr lang="ru-RU" dirty="0"/>
              <a:t>учащихся с последовательностью научного поиска (постановка проблемы, выдвижение гипотезы, привлечение корпуса аргументов, формулирование вывода), что активизирует познавательную деятельность учащихся; обеспечение оптимального сочетания регулируемой учителем поисковой деятельности учащихся с овладением общепризнанными результатами научного поиска лингвистов.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Правила</a:t>
            </a:r>
            <a:r>
              <a:rPr lang="ru-RU" dirty="0" smtClean="0"/>
              <a:t> использования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/>
              <a:t>	</a:t>
            </a:r>
          </a:p>
          <a:p>
            <a:pPr algn="just">
              <a:buNone/>
            </a:pPr>
            <a:r>
              <a:rPr lang="ru-RU" dirty="0"/>
              <a:t>	</a:t>
            </a:r>
            <a:r>
              <a:rPr lang="ru-RU" sz="9600" dirty="0"/>
              <a:t>1) для обеспечения внутренней мотивации привлекать лингвистические проблемы, призванные вызвать интерес к изучению русского языка; </a:t>
            </a:r>
          </a:p>
          <a:p>
            <a:pPr algn="just">
              <a:buNone/>
            </a:pPr>
            <a:r>
              <a:rPr lang="ru-RU" sz="9600" dirty="0"/>
              <a:t>	2) создавать в процессе объяснения материала по русскому языку познавательные трудности, соответствующие уровню интеллектуального развития учащихся, когда обеспечивается рациональное соотношение известного и неизвестного и достигается посильность работы;</a:t>
            </a:r>
          </a:p>
          <a:p>
            <a:pPr algn="just">
              <a:buNone/>
            </a:pPr>
            <a:r>
              <a:rPr lang="ru-RU" sz="9600" dirty="0"/>
              <a:t>	3) на начальном этапе использования метода давать образец постановки проблемы, формулирования гипотезы, отбора аргументов, приводящих к искомому выводу;</a:t>
            </a:r>
          </a:p>
          <a:p>
            <a:pPr algn="just">
              <a:buNone/>
            </a:pPr>
            <a:r>
              <a:rPr lang="ru-RU" sz="9600" b="1" dirty="0"/>
              <a:t>	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 algn="just">
              <a:buNone/>
            </a:pPr>
            <a:r>
              <a:rPr lang="ru-RU" sz="3000" dirty="0" smtClean="0"/>
              <a:t>4) актуализировать опорные знания учащихся, необходимые для решения поставленной грамматической или правописной проблемы;</a:t>
            </a:r>
          </a:p>
          <a:p>
            <a:pPr algn="just">
              <a:buNone/>
            </a:pPr>
            <a:r>
              <a:rPr lang="ru-RU" dirty="0" smtClean="0"/>
              <a:t>	5) опираться на ранее сформированные у учащихся операционные умения, необходимые для решения поставленной проблемы;</a:t>
            </a:r>
          </a:p>
          <a:p>
            <a:pPr algn="just">
              <a:buNone/>
            </a:pPr>
            <a:r>
              <a:rPr lang="ru-RU" dirty="0" smtClean="0"/>
              <a:t>	6) при контроле знаний, умений и навыков поощрять самостоятельность и оригинальность суждений, предположений, высказываемых учащимися при рассмотрении смешиваемых явлений.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Применение</a:t>
            </a:r>
            <a:r>
              <a:rPr lang="ru-RU" b="1" dirty="0" smtClean="0"/>
              <a:t>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/>
          </a:p>
          <a:p>
            <a:pPr algn="just"/>
            <a:r>
              <a:rPr lang="ru-RU" dirty="0"/>
              <a:t>	</a:t>
            </a:r>
            <a:r>
              <a:rPr lang="ru-RU" sz="3300" dirty="0"/>
              <a:t>реализуется в такой форме передачи/получения знаний, как </a:t>
            </a:r>
            <a:r>
              <a:rPr lang="ru-RU" sz="3300" i="1" dirty="0"/>
              <a:t>поисковая беседа</a:t>
            </a:r>
            <a:r>
              <a:rPr lang="ru-RU" sz="3300" dirty="0"/>
              <a:t>, когда учащиеся предлагают разные варианты ответа на один и тот же вопрос, не удовлетворяясь ролью пассивных слушателей, а стремясь к активному участию в решении поставленной проблемы;</a:t>
            </a:r>
          </a:p>
          <a:p>
            <a:pPr algn="just"/>
            <a:r>
              <a:rPr lang="ru-RU" sz="3300" dirty="0"/>
              <a:t>	используется на уроках усвоения новых знаний при объяснении учебного материала, на факультативных занятиях, при чтении лекций и курсов по выбору.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Отличие от других методов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активизирует </a:t>
            </a:r>
            <a:r>
              <a:rPr lang="ru-RU" dirty="0"/>
              <a:t>внутреннюю мотивацию учения и мыслительную деятельность обучающихся благодаря созданию проблемных ситуаций и постановке проблемных вопросов, обеспечивающих формирование умений логично, последовательно доказывать или опровергать достоверность высказанных суждений.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Структура метода обучения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	– цель обучения;</a:t>
            </a:r>
          </a:p>
          <a:p>
            <a:r>
              <a:rPr lang="ru-RU" dirty="0"/>
              <a:t>	– формы передачи/получения знаний (формы познавательного общения, речевые жанры педагогической коммуникации);</a:t>
            </a:r>
          </a:p>
          <a:p>
            <a:r>
              <a:rPr lang="ru-RU" dirty="0"/>
              <a:t>	– способы деятельности учителя и ученика;</a:t>
            </a:r>
          </a:p>
          <a:p>
            <a:r>
              <a:rPr lang="ru-RU" dirty="0"/>
              <a:t>	– методические приемы;</a:t>
            </a:r>
          </a:p>
          <a:p>
            <a:r>
              <a:rPr lang="ru-RU" dirty="0"/>
              <a:t>	– средства обучения;</a:t>
            </a:r>
          </a:p>
          <a:p>
            <a:r>
              <a:rPr lang="ru-RU" dirty="0"/>
              <a:t>	– результат обучения;</a:t>
            </a:r>
          </a:p>
          <a:p>
            <a:r>
              <a:rPr lang="ru-RU" dirty="0"/>
              <a:t>	– познавательные и воспитательные функции метода обучения.</a:t>
            </a:r>
          </a:p>
          <a:p>
            <a:r>
              <a:rPr lang="ru-RU" dirty="0"/>
              <a:t>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 	ч</a:t>
            </a:r>
            <a:r>
              <a:rPr lang="ru-RU" b="1" i="1" dirty="0" smtClean="0"/>
              <a:t>астично-поискового (эвристического) метода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Признаки метода: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изложение </a:t>
            </a:r>
            <a:r>
              <a:rPr lang="ru-RU" dirty="0"/>
              <a:t>учителем нового материала по русскому языку сочетается с поисковой деятельностью учащихся, которые под руководством учителя ищут правильное решение поставленных перед ними языковых или правописных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Определение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частично-поисковый </a:t>
            </a:r>
            <a:r>
              <a:rPr lang="ru-RU" dirty="0"/>
              <a:t>(эвристический) метод – это сочетание объяснения учителем нового материала по русскому языку с постановкой им проблемных заданий поискового типа, которые требуют от учащихся умения видеть лингвистическую проблему в представленном материале, приводить аргументы в пользу высказанной точки зрения, делать выводы на основании проведенного анализа языковых фактов.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i="1" dirty="0" smtClean="0"/>
              <a:t>функции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подготовка </a:t>
            </a:r>
            <a:r>
              <a:rPr lang="ru-RU" dirty="0"/>
              <a:t>учащихся к самостоятельной постановке и решению языковых и правописных задач, которые в процессе применения эвристического метода ставятся и решаются под руководством учителя.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Правила</a:t>
            </a:r>
            <a:r>
              <a:rPr lang="ru-RU" dirty="0" smtClean="0"/>
              <a:t> использования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/>
          </a:p>
          <a:p>
            <a:pPr algn="just"/>
            <a:r>
              <a:rPr lang="ru-RU" dirty="0"/>
              <a:t>	1) формулировать систему вопросов для эвристической беседы таким образом, чтобы каждый ответ приближал учащихся к решению лингвистической проблемы или правописной задачи;</a:t>
            </a:r>
          </a:p>
          <a:p>
            <a:pPr algn="just"/>
            <a:r>
              <a:rPr lang="ru-RU" dirty="0"/>
              <a:t>	2) обеспечивать активность учащихся при анализе языкового материала, создавая проблемные ситуации, ставя проблемные вопросы, подводя обучающихся к необходимым выводам;</a:t>
            </a:r>
          </a:p>
          <a:p>
            <a:pPr algn="just"/>
            <a:r>
              <a:rPr lang="ru-RU" dirty="0"/>
              <a:t>	3) контролировать качество усвоенных знаний с учетом умения выполнять задания поискового типа (анализировать языковые явления, выдвигать гипотезу и доказывать ее).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Применение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	</a:t>
            </a:r>
            <a:r>
              <a:rPr lang="ru-RU" dirty="0" smtClean="0"/>
              <a:t>метод </a:t>
            </a:r>
            <a:r>
              <a:rPr lang="ru-RU" dirty="0"/>
              <a:t>используется в такой форме передачи/получения знаний, как </a:t>
            </a:r>
            <a:r>
              <a:rPr lang="ru-RU" i="1" dirty="0"/>
              <a:t>эвристическая (поисковая) беседа</a:t>
            </a:r>
            <a:r>
              <a:rPr lang="ru-RU" dirty="0"/>
              <a:t>, в ходе которой учащиеся, отвечая на логически взаимосвязанные вопросы учителя, получают возможность решить новую для них грамматическую или правописную проблему или ее часть, что особенно эффективно при рассмотрении смешиваемых языковых явлений;</a:t>
            </a:r>
          </a:p>
          <a:p>
            <a:pPr algn="just"/>
            <a:r>
              <a:rPr lang="ru-RU" dirty="0"/>
              <a:t>	используется на уроках новых знаний, на уроках их обобщения и систематизации.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Отличие от других методов: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подготавливает </a:t>
            </a:r>
            <a:r>
              <a:rPr lang="ru-RU" dirty="0"/>
              <a:t>учащихся к самостоятельной постановке и решению лингвистических проблем с привлечением системы аргументов для обнаружения путей ее решения.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исследовательского метода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	</a:t>
            </a:r>
            <a:r>
              <a:rPr lang="ru-RU" i="1" dirty="0" smtClean="0"/>
              <a:t>Признаки </a:t>
            </a:r>
            <a:r>
              <a:rPr lang="ru-RU" dirty="0" smtClean="0"/>
              <a:t>метода: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i="1" dirty="0" smtClean="0"/>
              <a:t>	</a:t>
            </a:r>
            <a:r>
              <a:rPr lang="ru-RU" dirty="0" smtClean="0"/>
              <a:t>познавательная активность учащихся в процессе их самостоятельной работы, связанной с отбором языкового материала, постановкой проблемы, определением путей ее решения для получения новых для учащихся знаний и овладения учащимися новыми способами действий с языковым материалом.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Определение </a:t>
            </a:r>
            <a:r>
              <a:rPr lang="ru-RU" dirty="0" smtClean="0"/>
              <a:t>метода</a:t>
            </a:r>
            <a:r>
              <a:rPr lang="ru-RU" i="1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исследовательский метод – это получение новых знаний по русскому языку, их усвоение учащимися и овладение новыми способами учебных действий в процессе самостоятельной работы с языковыми явлениями для решения поставленных учителем проблемных задач и выполнения проблемных заданий с целью целенаправленного развития интеллектуальной сферы обучающихся.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Организационные формы передачи/получения знаний </a:t>
            </a:r>
            <a:r>
              <a:rPr lang="ru-RU" dirty="0" smtClean="0"/>
              <a:t>(в риторике -- речевые жанры педагогической коммуникации</a:t>
            </a:r>
            <a:r>
              <a:rPr lang="ru-RU" dirty="0" smtClean="0"/>
              <a:t>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500306"/>
            <a:ext cx="8043890" cy="3625857"/>
          </a:xfrm>
        </p:spPr>
        <p:txBody>
          <a:bodyPr/>
          <a:lstStyle/>
          <a:p>
            <a:endParaRPr lang="ru-RU" i="1" dirty="0" smtClean="0"/>
          </a:p>
          <a:p>
            <a:pPr>
              <a:buNone/>
            </a:pPr>
            <a:r>
              <a:rPr lang="ru-RU" i="1" dirty="0" smtClean="0"/>
              <a:t>	сообщение</a:t>
            </a:r>
            <a:r>
              <a:rPr lang="ru-RU" dirty="0" smtClean="0"/>
              <a:t> </a:t>
            </a:r>
            <a:r>
              <a:rPr lang="ru-RU" dirty="0"/>
              <a:t>(слово) учителя; </a:t>
            </a:r>
            <a:r>
              <a:rPr lang="ru-RU" i="1" dirty="0"/>
              <a:t>лекция</a:t>
            </a:r>
            <a:r>
              <a:rPr lang="ru-RU" dirty="0"/>
              <a:t>; </a:t>
            </a:r>
            <a:r>
              <a:rPr lang="ru-RU" i="1" dirty="0"/>
              <a:t>беседа</a:t>
            </a:r>
            <a:r>
              <a:rPr lang="ru-RU" dirty="0" smtClean="0"/>
              <a:t>; </a:t>
            </a:r>
            <a:r>
              <a:rPr lang="ru-RU" i="1" dirty="0" smtClean="0"/>
              <a:t>консультация</a:t>
            </a:r>
            <a:r>
              <a:rPr lang="ru-RU" dirty="0" smtClean="0"/>
              <a:t>; </a:t>
            </a:r>
            <a:r>
              <a:rPr lang="ru-RU" i="1" dirty="0" smtClean="0"/>
              <a:t>предписание</a:t>
            </a:r>
            <a:r>
              <a:rPr lang="ru-RU" dirty="0" smtClean="0"/>
              <a:t>-</a:t>
            </a:r>
            <a:r>
              <a:rPr lang="ru-RU" i="1" dirty="0" smtClean="0"/>
              <a:t>инструктаж</a:t>
            </a:r>
            <a:r>
              <a:rPr lang="ru-RU" dirty="0" smtClean="0"/>
              <a:t>; </a:t>
            </a:r>
            <a:r>
              <a:rPr lang="ru-RU" i="1" dirty="0" smtClean="0"/>
              <a:t>комментарий</a:t>
            </a:r>
            <a:r>
              <a:rPr lang="ru-RU" dirty="0" smtClean="0"/>
              <a:t>; </a:t>
            </a:r>
            <a:r>
              <a:rPr lang="ru-RU" i="1" dirty="0" smtClean="0"/>
              <a:t>оценочное</a:t>
            </a:r>
            <a:r>
              <a:rPr lang="ru-RU" dirty="0" smtClean="0"/>
              <a:t> </a:t>
            </a:r>
            <a:r>
              <a:rPr lang="ru-RU" i="1" dirty="0" smtClean="0"/>
              <a:t>высказывание</a:t>
            </a:r>
            <a:r>
              <a:rPr lang="ru-RU" dirty="0" smtClean="0"/>
              <a:t>, в том числе </a:t>
            </a:r>
            <a:r>
              <a:rPr lang="ru-RU" i="1" dirty="0" smtClean="0"/>
              <a:t>отзыв</a:t>
            </a:r>
            <a:r>
              <a:rPr lang="ru-RU" dirty="0" smtClean="0"/>
              <a:t> или </a:t>
            </a:r>
            <a:r>
              <a:rPr lang="ru-RU" i="1" dirty="0" smtClean="0"/>
              <a:t>рецензия</a:t>
            </a:r>
            <a:r>
              <a:rPr lang="ru-RU" dirty="0" smtClean="0"/>
              <a:t> (И.В. </a:t>
            </a:r>
            <a:r>
              <a:rPr lang="ru-RU" dirty="0" err="1" smtClean="0"/>
              <a:t>Таяновская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</a:t>
            </a:r>
            <a:r>
              <a:rPr lang="ru-RU" i="1" dirty="0" smtClean="0"/>
              <a:t> функции </a:t>
            </a:r>
            <a:r>
              <a:rPr lang="ru-RU" dirty="0" smtClean="0"/>
              <a:t>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овладение школьниками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методами </a:t>
            </a:r>
            <a:r>
              <a:rPr lang="ru-RU" dirty="0" smtClean="0"/>
              <a:t>научного познания (наблюдение над фактами языка, выявление проблемы, определение пути ее решения, выдвижение гипотезы, установление причинно обусловленных связей и отношений между языковыми явлениями, подведение итогов исследования, в результате которого получено новое знание),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умением </a:t>
            </a:r>
            <a:r>
              <a:rPr lang="ru-RU" dirty="0" smtClean="0"/>
              <a:t>осмысленно, оперативно и корректно творчески применять новое знание в нестандартной ситуации; накопление опыта исследовательской деятельности в процессе творческого поиска.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Правила </a:t>
            </a:r>
            <a:r>
              <a:rPr lang="ru-RU" dirty="0" smtClean="0"/>
              <a:t>использования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i="1" dirty="0" smtClean="0"/>
              <a:t>	</a:t>
            </a: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sz="5100" dirty="0" smtClean="0"/>
              <a:t>1) постепенно формировать у школьников учебно-познавательные действия, которые необходимы для выполнения исследовательских заданий (сбор языкового материала по избранному или указанному источнику; его анализ с привлечением словарей, справочников, учебных пособий, научно-популярных изданий; постановка учебной проблемы и формулирование варианта ее решения; проверка его правильности; показ варианта применения полученного знания на практике);</a:t>
            </a:r>
          </a:p>
          <a:p>
            <a:pPr algn="just"/>
            <a:r>
              <a:rPr lang="ru-RU" sz="5100" dirty="0" smtClean="0"/>
              <a:t>	2) предварительно готовить учащихся к выполнению заданий творческого характера (ознакомление с указанным материалом учебника, изучение дополнительной литературы, рекомендованной учителем);</a:t>
            </a:r>
            <a:endParaRPr lang="ru-RU" sz="51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	</a:t>
            </a:r>
            <a:r>
              <a:rPr lang="ru-RU" sz="4000" dirty="0" smtClean="0"/>
              <a:t>3) использовать заданий разной степени сложности, которые требуют от учащихся разной степени интенсивности мыслительной деятельности;</a:t>
            </a:r>
          </a:p>
          <a:p>
            <a:pPr algn="just"/>
            <a:r>
              <a:rPr lang="ru-RU" sz="4000" dirty="0" smtClean="0"/>
              <a:t>	4) объем исследовательских заданий не регламентируется: они могут быть сориентированы на рассмотрение одного или нескольких вопросов, материала части или целого урока, определенной темы или целого раздела школьного курса русского языка;</a:t>
            </a:r>
          </a:p>
          <a:p>
            <a:pPr algn="just"/>
            <a:r>
              <a:rPr lang="ru-RU" sz="4000" dirty="0" smtClean="0"/>
              <a:t>	5) при отборе языкового материала необходимо руководствоваться соображением полезности выполнения учащимися различных способов умственной деятельности;</a:t>
            </a:r>
          </a:p>
          <a:p>
            <a:pPr algn="just"/>
            <a:r>
              <a:rPr lang="ru-RU" sz="4000" dirty="0" smtClean="0"/>
              <a:t>	6) контроль знаний, умений и навыков осуществляется при выполнении учащимися работ творческого характера.</a:t>
            </a:r>
            <a:endParaRPr lang="ru-RU"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Применение </a:t>
            </a:r>
            <a:r>
              <a:rPr lang="ru-RU" dirty="0" smtClean="0"/>
              <a:t>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i="1" dirty="0" smtClean="0"/>
              <a:t>	</a:t>
            </a: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sz="9600" dirty="0" smtClean="0"/>
              <a:t>лежит в основе методики обучения русскому языку средствами </a:t>
            </a:r>
            <a:r>
              <a:rPr lang="ru-RU" sz="9600" dirty="0" err="1" smtClean="0"/>
              <a:t>субъективизации</a:t>
            </a:r>
            <a:r>
              <a:rPr lang="ru-RU" sz="9600" dirty="0" smtClean="0"/>
              <a:t>, разработанной Г. А. </a:t>
            </a:r>
            <a:r>
              <a:rPr lang="ru-RU" sz="9600" dirty="0" smtClean="0"/>
              <a:t>Бакулиной;</a:t>
            </a:r>
            <a:endParaRPr lang="ru-RU" sz="9600" dirty="0" smtClean="0"/>
          </a:p>
          <a:p>
            <a:pPr algn="just"/>
            <a:r>
              <a:rPr lang="ru-RU" sz="9600" dirty="0" smtClean="0"/>
              <a:t>	применяется на уроках русского языка при изучении материала, требующего наблюдения над большим количеством языковых фактов, при обобщении и систематизации знаний, совершенствовании умений и навыков; используется на факультативных занятиях, при организации содержания элективных курсов, при подготовке докладов, рефератов, аннотаций;</a:t>
            </a:r>
          </a:p>
          <a:p>
            <a:pPr algn="just"/>
            <a:r>
              <a:rPr lang="ru-RU" sz="9600" dirty="0" smtClean="0"/>
              <a:t>	реализуется в таких организационных формах передачи/получения знаний, как лекция, атака мыслей (мозговой штурм), дидактическая игра, мастерская, самостоятельная работа.</a:t>
            </a:r>
            <a:endParaRPr lang="ru-RU" sz="9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Отличие от других методов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формирует опыт творческого мышления учащихся, развивает их творческие способности, связанные с поисковой деятельностью при решении новых для них языковых проблем; обеспечивает формирование внутренних мотивов творческой деятельности обучающихся, способствует интенсивному развитию внимания, памяти.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преобразовательного метода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i="1" dirty="0" smtClean="0"/>
              <a:t>	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Признаки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управление процессом применения знаний на основе использования образца действия с языковым явлением, алгоритма, создание условий для учебной деятельности с привлечением правил и предписаний.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Определение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i="1" dirty="0" smtClean="0"/>
              <a:t>	преобразовательный метод </a:t>
            </a:r>
            <a:r>
              <a:rPr lang="ru-RU" dirty="0" smtClean="0"/>
              <a:t>– это усвоение новых знаний по русскому языку и способов действия с языковым материалом благодаря использованию системы предписаний, образцов рассуждения и применению теории на практике, алгоритмов.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i="1" dirty="0" smtClean="0"/>
              <a:t>функции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формирование у учащихся умения применять теоретические сведения о языковых явлениях при их узнавании, квалификации, объяснении и использовании в речи; обучение школьников умению применять орфографические и пунктуационные правила в письменной речи; формирование у учащихся умения самостоятельно составлять алгоритмы и предписания, регулирующие познавательную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Правила</a:t>
            </a:r>
            <a:r>
              <a:rPr lang="ru-RU" dirty="0" smtClean="0"/>
              <a:t> использования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	</a:t>
            </a: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sz="3300" dirty="0" smtClean="0"/>
              <a:t>1) знакомить учащихся с образцом рассуждения сразу после осмысления и запоминания теоретических сведений;</a:t>
            </a:r>
          </a:p>
          <a:p>
            <a:pPr algn="just"/>
            <a:r>
              <a:rPr lang="ru-RU" sz="3300" dirty="0" smtClean="0"/>
              <a:t>	2) предлагать учащимся образец применения орфографического или пунктуационного правила с опорой на условия, регламентирующие действие определенной нормы;</a:t>
            </a:r>
          </a:p>
          <a:p>
            <a:pPr algn="just"/>
            <a:r>
              <a:rPr lang="ru-RU" sz="3300" dirty="0" smtClean="0"/>
              <a:t>	3) учить школьников самостоятельно разрабатывать образцы рассуждений при анализе языковых явлений, алгоритмы для решения правописных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</a:t>
            </a:r>
            <a:r>
              <a:rPr lang="ru-RU" b="1" dirty="0" smtClean="0"/>
              <a:t>елевые установки обучения на уроках русского языка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/>
              <a:t>		</a:t>
            </a:r>
          </a:p>
          <a:p>
            <a:pPr algn="just"/>
            <a:r>
              <a:rPr lang="ru-RU" dirty="0"/>
              <a:t>	</a:t>
            </a:r>
            <a:r>
              <a:rPr lang="ru-RU" sz="6000" b="1" dirty="0"/>
              <a:t>– предъявление новых знаний учителем </a:t>
            </a:r>
            <a:r>
              <a:rPr lang="ru-RU" sz="6000" b="1" dirty="0">
                <a:solidFill>
                  <a:srgbClr val="FF0000"/>
                </a:solidFill>
              </a:rPr>
              <a:t>в «готовом» виде </a:t>
            </a:r>
            <a:r>
              <a:rPr lang="ru-RU" sz="6000" b="1" dirty="0"/>
              <a:t>как результата лингвистической науки;</a:t>
            </a:r>
          </a:p>
          <a:p>
            <a:pPr algn="just"/>
            <a:r>
              <a:rPr lang="ru-RU" sz="6000" b="1" dirty="0"/>
              <a:t>	– выявление новых знаний с опорой на </a:t>
            </a:r>
            <a:r>
              <a:rPr lang="ru-RU" sz="6000" b="1" dirty="0">
                <a:solidFill>
                  <a:srgbClr val="FF0000"/>
                </a:solidFill>
              </a:rPr>
              <a:t>известное</a:t>
            </a:r>
            <a:r>
              <a:rPr lang="ru-RU" sz="6000" b="1" dirty="0"/>
              <a:t> учащимся;</a:t>
            </a:r>
          </a:p>
          <a:p>
            <a:pPr algn="just"/>
            <a:r>
              <a:rPr lang="ru-RU" sz="6000" b="1" dirty="0"/>
              <a:t>	– сочетание знаний, представленных </a:t>
            </a:r>
            <a:r>
              <a:rPr lang="ru-RU" sz="6000" b="1" dirty="0">
                <a:solidFill>
                  <a:srgbClr val="FF0000"/>
                </a:solidFill>
              </a:rPr>
              <a:t>в «готовом» виде</a:t>
            </a:r>
            <a:r>
              <a:rPr lang="ru-RU" sz="6000" b="1" dirty="0"/>
              <a:t>, со знаниями, полученными в результате направляемой </a:t>
            </a:r>
            <a:r>
              <a:rPr lang="ru-RU" sz="6000" b="1" dirty="0">
                <a:solidFill>
                  <a:srgbClr val="FF0000"/>
                </a:solidFill>
              </a:rPr>
              <a:t>поисковой </a:t>
            </a:r>
            <a:r>
              <a:rPr lang="ru-RU" sz="6000" b="1" dirty="0"/>
              <a:t>деятельности учащихся;</a:t>
            </a:r>
          </a:p>
          <a:p>
            <a:pPr algn="just"/>
            <a:r>
              <a:rPr lang="ru-RU" sz="6000" b="1" dirty="0"/>
              <a:t>	– получение новых знаний в процессе </a:t>
            </a:r>
            <a:r>
              <a:rPr lang="ru-RU" sz="6000" b="1" dirty="0">
                <a:solidFill>
                  <a:srgbClr val="FF0000"/>
                </a:solidFill>
              </a:rPr>
              <a:t>выхода из проблемной ситуации</a:t>
            </a:r>
            <a:r>
              <a:rPr lang="ru-RU" sz="6000" b="1" dirty="0"/>
              <a:t> или решения поставленной проблемной задачи;</a:t>
            </a:r>
          </a:p>
          <a:p>
            <a:pPr algn="just"/>
            <a:r>
              <a:rPr lang="ru-RU" sz="6000" b="1" dirty="0"/>
              <a:t>	– получение новых знаний в результате </a:t>
            </a:r>
            <a:r>
              <a:rPr lang="ru-RU" sz="6000" b="1" dirty="0">
                <a:solidFill>
                  <a:srgbClr val="FF0000"/>
                </a:solidFill>
              </a:rPr>
              <a:t>самостоятельной поисковой деятельности </a:t>
            </a:r>
            <a:r>
              <a:rPr lang="ru-RU" sz="6000" b="1" dirty="0"/>
              <a:t>учащихся;</a:t>
            </a:r>
          </a:p>
          <a:p>
            <a:pPr algn="just"/>
            <a:r>
              <a:rPr lang="ru-RU" sz="6000" b="1" dirty="0"/>
              <a:t>	– </a:t>
            </a:r>
            <a:r>
              <a:rPr lang="ru-RU" sz="6000" b="1" dirty="0">
                <a:solidFill>
                  <a:srgbClr val="FF0000"/>
                </a:solidFill>
              </a:rPr>
              <a:t>применение</a:t>
            </a:r>
            <a:r>
              <a:rPr lang="ru-RU" sz="6000" b="1" dirty="0"/>
              <a:t> усвоенных знаний;</a:t>
            </a:r>
          </a:p>
          <a:p>
            <a:pPr algn="just"/>
            <a:r>
              <a:rPr lang="ru-RU" sz="6000" b="1" dirty="0"/>
              <a:t>	– </a:t>
            </a:r>
            <a:r>
              <a:rPr lang="ru-RU" sz="6000" b="1" dirty="0">
                <a:solidFill>
                  <a:srgbClr val="FF0000"/>
                </a:solidFill>
              </a:rPr>
              <a:t>закрепление</a:t>
            </a:r>
            <a:r>
              <a:rPr lang="ru-RU" sz="6000" b="1" dirty="0"/>
              <a:t> полученных знаний;</a:t>
            </a:r>
          </a:p>
          <a:p>
            <a:pPr algn="just"/>
            <a:r>
              <a:rPr lang="ru-RU" sz="6000" b="1" dirty="0"/>
              <a:t>	– </a:t>
            </a:r>
            <a:r>
              <a:rPr lang="ru-RU" sz="6000" b="1" dirty="0">
                <a:solidFill>
                  <a:srgbClr val="FF0000"/>
                </a:solidFill>
              </a:rPr>
              <a:t>обобщение</a:t>
            </a:r>
            <a:r>
              <a:rPr lang="ru-RU" sz="6000" b="1" dirty="0"/>
              <a:t> и систематизация полученных знаний</a:t>
            </a:r>
            <a:r>
              <a:rPr lang="ru-RU" sz="6000" b="1" dirty="0" smtClean="0"/>
              <a:t>;</a:t>
            </a:r>
          </a:p>
          <a:p>
            <a:pPr algn="just"/>
            <a:r>
              <a:rPr lang="ru-RU" sz="6000" b="1" dirty="0"/>
              <a:t>	– </a:t>
            </a:r>
            <a:r>
              <a:rPr lang="ru-RU" sz="6000" b="1" dirty="0">
                <a:solidFill>
                  <a:srgbClr val="FF0000"/>
                </a:solidFill>
              </a:rPr>
              <a:t>совершенствование </a:t>
            </a:r>
            <a:r>
              <a:rPr lang="ru-RU" sz="6000" b="1" dirty="0"/>
              <a:t>умений и навыков;</a:t>
            </a:r>
          </a:p>
          <a:p>
            <a:pPr algn="just"/>
            <a:r>
              <a:rPr lang="ru-RU" sz="6000" b="1" dirty="0"/>
              <a:t>	– </a:t>
            </a:r>
            <a:r>
              <a:rPr lang="ru-RU" sz="6000" b="1" dirty="0">
                <a:solidFill>
                  <a:srgbClr val="FF0000"/>
                </a:solidFill>
              </a:rPr>
              <a:t>контроль</a:t>
            </a:r>
            <a:r>
              <a:rPr lang="ru-RU" sz="6000" b="1" dirty="0"/>
              <a:t> усвоения полученных знаний, умений и навыков.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Применение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используется на уроках усвоения новых знаний в процессе первоначального формирования умения применять полученные знания на практике; на уроках обобщения и систематизации знаний в процессе совершенствования умений и навыков, связанных с применением обобщенных правил, при рассмотрении смешиваемых языковых явлений.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Отличие от других методов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i="1" dirty="0" smtClean="0"/>
              <a:t>	</a:t>
            </a:r>
            <a:r>
              <a:rPr lang="ru-RU" dirty="0" smtClean="0"/>
              <a:t>действия по образцам и алгоритмам, с опорой на инструкцию способствуют пониманию учащимися целей выполнения работы, ее содержания и механизма достижения необходимого результата, что облегчает учащимися самостоятельное планирование и осуществление собственной познавательной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контрольного метода</a:t>
            </a:r>
            <a:endParaRPr lang="ru-RU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Признаки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диагностирование результата обучения русскому языку (контроль, проверка, оценивание учебных достижений школьников, анализ результатов с установлением наметившихся тенденций, прогнозирование дальнейших способов деятельности по совершенствованию учебного процесса).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Определение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i="1" dirty="0" smtClean="0"/>
              <a:t>контрольный метод</a:t>
            </a:r>
            <a:r>
              <a:rPr lang="ru-RU" dirty="0" smtClean="0"/>
              <a:t> – это определение уровня владения учащимися знаниями по русскому языку 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у них учебно-языковых и речевых умений и навыков; получение информации о качестве организации процесса обучения русскому языку и результативности взаимодействия его участников.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i="1" dirty="0" smtClean="0"/>
              <a:t>функции</a:t>
            </a:r>
            <a:r>
              <a:rPr lang="ru-RU" dirty="0" smtClean="0"/>
              <a:t>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sz="4000" dirty="0" smtClean="0"/>
              <a:t>контроль выполняет функцию </a:t>
            </a:r>
            <a:r>
              <a:rPr lang="ru-RU" sz="4000" i="1" dirty="0" smtClean="0"/>
              <a:t>обратной связи</a:t>
            </a:r>
            <a:r>
              <a:rPr lang="ru-RU" sz="4000" dirty="0" smtClean="0"/>
              <a:t> (внешний контроль: учитель – ученик; взаимный контроль: ученик – </a:t>
            </a:r>
            <a:r>
              <a:rPr lang="ru-RU" sz="4000" dirty="0" err="1" smtClean="0"/>
              <a:t>ученик</a:t>
            </a:r>
            <a:r>
              <a:rPr lang="ru-RU" sz="4000" dirty="0" smtClean="0"/>
              <a:t>; самоконтроль: ученик – ключи к тестам, ответы к заданиям) и </a:t>
            </a:r>
            <a:r>
              <a:rPr lang="ru-RU" sz="4000" i="1" dirty="0" smtClean="0"/>
              <a:t>учета</a:t>
            </a:r>
            <a:r>
              <a:rPr lang="ru-RU" sz="4000" dirty="0" smtClean="0"/>
              <a:t> </a:t>
            </a:r>
            <a:r>
              <a:rPr lang="ru-RU" sz="4000" i="1" dirty="0" smtClean="0"/>
              <a:t>результатов</a:t>
            </a:r>
            <a:r>
              <a:rPr lang="ru-RU" sz="4000" dirty="0" smtClean="0"/>
              <a:t> контроля; </a:t>
            </a:r>
          </a:p>
          <a:p>
            <a:pPr algn="just"/>
            <a:r>
              <a:rPr lang="ru-RU" sz="4000" dirty="0" smtClean="0"/>
              <a:t>	</a:t>
            </a:r>
            <a:r>
              <a:rPr lang="ru-RU" sz="4000" i="1" dirty="0" smtClean="0"/>
              <a:t>обучающую</a:t>
            </a:r>
            <a:r>
              <a:rPr lang="ru-RU" sz="4000" dirty="0" smtClean="0"/>
              <a:t> функцию (готовясь к контролю, учащиеся повторяют изученный материал, обобщают его и систематизируют); </a:t>
            </a:r>
          </a:p>
          <a:p>
            <a:pPr algn="just"/>
            <a:r>
              <a:rPr lang="ru-RU" sz="4000" dirty="0" smtClean="0"/>
              <a:t>	</a:t>
            </a:r>
            <a:r>
              <a:rPr lang="ru-RU" sz="4000" i="1" dirty="0" smtClean="0"/>
              <a:t>диагностическую</a:t>
            </a:r>
            <a:r>
              <a:rPr lang="ru-RU" sz="4000" dirty="0" smtClean="0"/>
              <a:t> функцию (анализ допущенных ошибок и пробелов в знаниях учащихся является основанием для корректировки используемой методики: эффективности использованных организационных форм уроков (традиционных и нестандартных) и форм передачи/получения знаний, методов, приемов работы, средств обучения);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	</a:t>
            </a:r>
            <a:r>
              <a:rPr lang="ru-RU" i="1" dirty="0" smtClean="0"/>
              <a:t>прогностическую</a:t>
            </a:r>
            <a:r>
              <a:rPr lang="ru-RU" dirty="0" smtClean="0"/>
              <a:t> функцию (полученные в ходе проверки результаты позволяют установить готовность учащихся к усвоению следующей дозы дидактического материала);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развивающую</a:t>
            </a:r>
            <a:r>
              <a:rPr lang="ru-RU" dirty="0" smtClean="0"/>
              <a:t> функцию (контроль стимулирует познавательную активность учащихся, благотворно влияя на их внимание, память, логическое мышление);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воспитательную</a:t>
            </a:r>
            <a:r>
              <a:rPr lang="ru-RU" dirty="0" smtClean="0"/>
              <a:t> функцию (подготовка к контролю и сам контроль требуют от учащихся концентрации волевых усилий, сосредоточенности, ответственного отношения к учебе, трудолюбия).</a:t>
            </a: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Правила</a:t>
            </a:r>
            <a:r>
              <a:rPr lang="ru-RU" dirty="0" smtClean="0"/>
              <a:t> использования метода: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 algn="just"/>
            <a:r>
              <a:rPr lang="ru-RU" dirty="0" smtClean="0"/>
              <a:t>	</a:t>
            </a:r>
            <a:r>
              <a:rPr lang="ru-RU" sz="3300" dirty="0" smtClean="0"/>
              <a:t>1) необходимо обеспечивать объективность контроля знаний и умений учащихся по русскому языку;</a:t>
            </a:r>
          </a:p>
          <a:p>
            <a:pPr algn="just"/>
            <a:r>
              <a:rPr lang="ru-RU" sz="3300" dirty="0" smtClean="0"/>
              <a:t>	2) регулярно проверять содержание, подлежащее усвоению;</a:t>
            </a:r>
          </a:p>
          <a:p>
            <a:pPr algn="just"/>
            <a:r>
              <a:rPr lang="ru-RU" sz="3300" dirty="0" smtClean="0"/>
              <a:t>	3) проводить открытый контроль обучаемых, руководствуясь одними и теми же критериями;</a:t>
            </a:r>
          </a:p>
          <a:p>
            <a:pPr algn="just"/>
            <a:r>
              <a:rPr lang="ru-RU" sz="3300" dirty="0" smtClean="0"/>
              <a:t>	4) объявлять результаты контроля, обсуждать и анализировать их с обучающимися.</a:t>
            </a:r>
            <a:endParaRPr lang="ru-RU" sz="33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Применение</a:t>
            </a:r>
            <a:r>
              <a:rPr lang="ru-RU" dirty="0" smtClean="0"/>
              <a:t> контрольного метода. </a:t>
            </a:r>
            <a:r>
              <a:rPr lang="ru-RU" i="1" dirty="0" smtClean="0"/>
              <a:t>Виды</a:t>
            </a:r>
            <a:r>
              <a:rPr lang="ru-RU" dirty="0" smtClean="0"/>
              <a:t> </a:t>
            </a:r>
            <a:r>
              <a:rPr lang="ru-RU" i="1" dirty="0" smtClean="0"/>
              <a:t>контроля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предварительный</a:t>
            </a:r>
            <a:r>
              <a:rPr lang="ru-RU" dirty="0" smtClean="0"/>
              <a:t> контроль (осуществляется для определения общего уровня подготовки учащихся по русскому языку как ориентира для последующей организации обучения предмету);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текущий</a:t>
            </a:r>
            <a:r>
              <a:rPr lang="ru-RU" dirty="0" smtClean="0"/>
              <a:t> контроль (проводится на каждом уроке русского языка для получения объективных данных об учебных достижениях школьников);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тематический </a:t>
            </a:r>
            <a:r>
              <a:rPr lang="ru-RU" dirty="0" smtClean="0"/>
              <a:t>(</a:t>
            </a:r>
            <a:r>
              <a:rPr lang="ru-RU" i="1" dirty="0" smtClean="0"/>
              <a:t>периодический</a:t>
            </a:r>
            <a:r>
              <a:rPr lang="ru-RU" dirty="0" smtClean="0"/>
              <a:t>) контроль (проверяется усвоение материала изученной темы);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i="1" dirty="0" smtClean="0"/>
              <a:t>рубежный</a:t>
            </a:r>
            <a:r>
              <a:rPr lang="ru-RU" dirty="0" smtClean="0"/>
              <a:t> контроль (проверяется знание школьниками части материала – базы для усвоения следующей его части);</a:t>
            </a:r>
          </a:p>
          <a:p>
            <a:pPr algn="just"/>
            <a:r>
              <a:rPr lang="ru-RU" i="1" dirty="0" smtClean="0"/>
              <a:t>	итоговый </a:t>
            </a:r>
            <a:r>
              <a:rPr lang="ru-RU" dirty="0" smtClean="0"/>
              <a:t>контроль</a:t>
            </a:r>
            <a:r>
              <a:rPr lang="ru-RU" i="1" dirty="0" smtClean="0"/>
              <a:t> </a:t>
            </a:r>
            <a:r>
              <a:rPr lang="ru-RU" dirty="0" smtClean="0"/>
              <a:t>(проводится в конце учебного года и позволяет установить уровень успешности обучения каждого ученика и его готовности к дальнейшему усвоению предусмотренного программой материала);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заключительный</a:t>
            </a:r>
            <a:r>
              <a:rPr lang="ru-RU" dirty="0" smtClean="0"/>
              <a:t> контроль (выпускные экзамены в общеобразовательном учреждении).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Познавательные методы обучения русскому языку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	объяснительно-иллюстративный, </a:t>
            </a:r>
          </a:p>
          <a:p>
            <a:r>
              <a:rPr lang="ru-RU" dirty="0"/>
              <a:t>	репродуктивный, </a:t>
            </a:r>
          </a:p>
          <a:p>
            <a:r>
              <a:rPr lang="ru-RU" dirty="0"/>
              <a:t>	проблемного изложения, </a:t>
            </a:r>
          </a:p>
          <a:p>
            <a:r>
              <a:rPr lang="ru-RU" dirty="0"/>
              <a:t>	частично-поисковый (эвристический), </a:t>
            </a:r>
          </a:p>
          <a:p>
            <a:r>
              <a:rPr lang="ru-RU" dirty="0"/>
              <a:t>	</a:t>
            </a:r>
            <a:r>
              <a:rPr lang="ru-RU" dirty="0" smtClean="0"/>
              <a:t>исследовательский (И.Я. </a:t>
            </a:r>
            <a:r>
              <a:rPr lang="ru-RU" dirty="0" err="1" smtClean="0"/>
              <a:t>Лернер</a:t>
            </a:r>
            <a:r>
              <a:rPr lang="ru-RU" dirty="0" smtClean="0"/>
              <a:t>, М.Н. </a:t>
            </a:r>
            <a:r>
              <a:rPr lang="ru-RU" dirty="0" err="1" smtClean="0"/>
              <a:t>Скаткин</a:t>
            </a:r>
            <a:r>
              <a:rPr lang="ru-RU" dirty="0" smtClean="0"/>
              <a:t>),</a:t>
            </a:r>
          </a:p>
          <a:p>
            <a:pPr lvl="1">
              <a:buFont typeface="Arial" pitchFamily="34" charset="0"/>
              <a:buChar char="•"/>
            </a:pPr>
            <a:r>
              <a:rPr lang="ru-RU" sz="3200" i="1" dirty="0" smtClean="0"/>
              <a:t>	</a:t>
            </a:r>
            <a:r>
              <a:rPr lang="ru-RU" sz="3200" dirty="0" smtClean="0"/>
              <a:t>преобразовательный, </a:t>
            </a:r>
            <a:endParaRPr lang="ru-RU" sz="3200" dirty="0"/>
          </a:p>
          <a:p>
            <a:pPr lvl="1">
              <a:buFont typeface="Arial" pitchFamily="34" charset="0"/>
              <a:buChar char="•"/>
            </a:pPr>
            <a:r>
              <a:rPr lang="ru-RU" dirty="0"/>
              <a:t>к</a:t>
            </a:r>
            <a:r>
              <a:rPr lang="ru-RU" dirty="0" smtClean="0"/>
              <a:t>онтрольный</a:t>
            </a:r>
            <a:r>
              <a:rPr lang="ru-RU" i="1" dirty="0" smtClean="0"/>
              <a:t> </a:t>
            </a:r>
            <a:r>
              <a:rPr lang="ru-RU" dirty="0" smtClean="0"/>
              <a:t>(</a:t>
            </a:r>
            <a:r>
              <a:rPr lang="ru-RU" dirty="0"/>
              <a:t>В. А. </a:t>
            </a:r>
            <a:r>
              <a:rPr lang="ru-RU" dirty="0" err="1"/>
              <a:t>Онищук</a:t>
            </a:r>
            <a:r>
              <a:rPr lang="ru-RU" dirty="0"/>
              <a:t>).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Типы</a:t>
            </a:r>
            <a:r>
              <a:rPr lang="ru-RU" dirty="0" smtClean="0"/>
              <a:t> контроля: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		</a:t>
            </a:r>
            <a:r>
              <a:rPr lang="ru-RU" i="1" dirty="0" smtClean="0"/>
              <a:t>традиционный</a:t>
            </a:r>
            <a:r>
              <a:rPr lang="ru-RU" dirty="0" smtClean="0"/>
              <a:t> и </a:t>
            </a:r>
            <a:r>
              <a:rPr lang="ru-RU" i="1" dirty="0" smtClean="0"/>
              <a:t>нетрадиционный</a:t>
            </a:r>
            <a:r>
              <a:rPr lang="ru-RU" dirty="0" smtClean="0"/>
              <a:t> (по способу проведения);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машинный</a:t>
            </a:r>
            <a:r>
              <a:rPr lang="ru-RU" dirty="0" smtClean="0"/>
              <a:t> и </a:t>
            </a:r>
            <a:r>
              <a:rPr lang="ru-RU" i="1" dirty="0" err="1" smtClean="0"/>
              <a:t>безмашинный</a:t>
            </a:r>
            <a:r>
              <a:rPr lang="ru-RU" dirty="0" smtClean="0"/>
              <a:t> (с использованием ТСО и без него);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устный</a:t>
            </a:r>
            <a:r>
              <a:rPr lang="ru-RU" dirty="0" smtClean="0"/>
              <a:t> и </a:t>
            </a:r>
            <a:r>
              <a:rPr lang="ru-RU" i="1" dirty="0" smtClean="0"/>
              <a:t>письменный</a:t>
            </a:r>
            <a:r>
              <a:rPr lang="ru-RU" dirty="0" smtClean="0"/>
              <a:t> (по форме проведения);</a:t>
            </a:r>
          </a:p>
          <a:p>
            <a:pPr algn="just"/>
            <a:r>
              <a:rPr lang="ru-RU" dirty="0" smtClean="0"/>
              <a:t>	</a:t>
            </a:r>
            <a:r>
              <a:rPr lang="ru-RU" i="1" dirty="0" smtClean="0"/>
              <a:t>индивидуальный</a:t>
            </a:r>
            <a:r>
              <a:rPr lang="ru-RU" dirty="0" smtClean="0"/>
              <a:t>, </a:t>
            </a:r>
            <a:r>
              <a:rPr lang="ru-RU" i="1" dirty="0" smtClean="0"/>
              <a:t>фронтальный</a:t>
            </a:r>
            <a:r>
              <a:rPr lang="ru-RU" dirty="0" smtClean="0"/>
              <a:t>, </a:t>
            </a:r>
            <a:r>
              <a:rPr lang="ru-RU" i="1" dirty="0" smtClean="0"/>
              <a:t>групповой, парный</a:t>
            </a:r>
            <a:r>
              <a:rPr lang="ru-RU" dirty="0" smtClean="0"/>
              <a:t> (по количеству учащихся);</a:t>
            </a:r>
          </a:p>
          <a:p>
            <a:pPr algn="just"/>
            <a:r>
              <a:rPr lang="ru-RU" i="1" dirty="0" smtClean="0"/>
              <a:t>с дидактическим материалом</a:t>
            </a:r>
            <a:r>
              <a:rPr lang="ru-RU" dirty="0" smtClean="0"/>
              <a:t> (тесты, билеты, контролирующие и компьютерные </a:t>
            </a:r>
            <a:r>
              <a:rPr lang="ru-RU" dirty="0" smtClean="0"/>
              <a:t>программы</a:t>
            </a:r>
            <a:r>
              <a:rPr lang="ru-RU" dirty="0" smtClean="0"/>
              <a:t>, тексты) и </a:t>
            </a:r>
            <a:r>
              <a:rPr lang="ru-RU" i="1" dirty="0" smtClean="0"/>
              <a:t>без него</a:t>
            </a:r>
            <a:r>
              <a:rPr lang="ru-RU" dirty="0" smtClean="0"/>
              <a:t> (сочинение, устный опрос).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Объект проверки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4000" dirty="0" smtClean="0"/>
              <a:t>	</a:t>
            </a:r>
            <a:r>
              <a:rPr lang="ru-RU" sz="4400" dirty="0" smtClean="0"/>
              <a:t>Выясняется  сформированность всех типов компетенций: </a:t>
            </a:r>
          </a:p>
          <a:p>
            <a:pPr algn="just"/>
            <a:endParaRPr lang="ru-RU" sz="4400" dirty="0" smtClean="0"/>
          </a:p>
          <a:p>
            <a:pPr algn="just"/>
            <a:r>
              <a:rPr lang="ru-RU" sz="4400" dirty="0" smtClean="0"/>
              <a:t>языковой </a:t>
            </a:r>
            <a:r>
              <a:rPr lang="ru-RU" sz="4400" dirty="0" smtClean="0"/>
              <a:t>(устанавливается уровень знаний учащихся о системе русского языка, учебно-языковых умений оперировать фактами языка: опознавать, группировать, классифицировать, анализировать их); </a:t>
            </a:r>
          </a:p>
          <a:p>
            <a:pPr algn="just"/>
            <a:r>
              <a:rPr lang="ru-RU" sz="4400" dirty="0" smtClean="0"/>
              <a:t>	речевой (проверяется знание норм всех уровней русского литературного языка и владение ими); </a:t>
            </a:r>
          </a:p>
          <a:p>
            <a:pPr algn="just"/>
            <a:r>
              <a:rPr lang="ru-RU" sz="4400" dirty="0" smtClean="0"/>
              <a:t>	коммуникативной (выявляется уровень владения </a:t>
            </a:r>
            <a:r>
              <a:rPr lang="ru-RU" sz="4400" dirty="0" err="1" smtClean="0"/>
              <a:t>речеведческими</a:t>
            </a:r>
            <a:r>
              <a:rPr lang="ru-RU" sz="4400" dirty="0" smtClean="0"/>
              <a:t> понятиями, </a:t>
            </a:r>
            <a:r>
              <a:rPr lang="ru-RU" sz="4400" dirty="0" err="1" smtClean="0"/>
              <a:t>сформированности</a:t>
            </a:r>
            <a:r>
              <a:rPr lang="ru-RU" sz="4400" dirty="0" smtClean="0"/>
              <a:t> умений во всех видах речевой деятельности, а также при создании текстов разной жанрово-стилистической принадлежности).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Способы проверки знаний</a:t>
            </a:r>
            <a:r>
              <a:rPr lang="ru-RU" dirty="0" smtClean="0"/>
              <a:t> 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i="1" dirty="0" smtClean="0"/>
              <a:t>индивидуальный устный опрос</a:t>
            </a:r>
            <a:r>
              <a:rPr lang="ru-RU" dirty="0" smtClean="0"/>
              <a:t> у доски; </a:t>
            </a:r>
            <a:r>
              <a:rPr lang="ru-RU" i="1" dirty="0" smtClean="0"/>
              <a:t>устное сообщение</a:t>
            </a:r>
            <a:r>
              <a:rPr lang="ru-RU" dirty="0" smtClean="0"/>
              <a:t> на лингвистическую тему; устный </a:t>
            </a:r>
            <a:r>
              <a:rPr lang="ru-RU" i="1" dirty="0" smtClean="0"/>
              <a:t>зачет</a:t>
            </a:r>
            <a:r>
              <a:rPr lang="ru-RU" dirty="0" smtClean="0"/>
              <a:t> по теме, разделу; </a:t>
            </a:r>
            <a:r>
              <a:rPr lang="ru-RU" i="1" dirty="0" smtClean="0"/>
              <a:t>письменные ответы на вопросы</a:t>
            </a:r>
            <a:r>
              <a:rPr lang="ru-RU" dirty="0" smtClean="0"/>
              <a:t>; </a:t>
            </a:r>
            <a:r>
              <a:rPr lang="ru-RU" i="1" dirty="0" smtClean="0"/>
              <a:t>тесты</a:t>
            </a:r>
            <a:r>
              <a:rPr lang="ru-RU" dirty="0" smtClean="0"/>
              <a:t>:</a:t>
            </a:r>
            <a:r>
              <a:rPr lang="ru-RU" i="1" dirty="0" smtClean="0"/>
              <a:t> альтернативный </a:t>
            </a:r>
            <a:r>
              <a:rPr lang="ru-RU" dirty="0" smtClean="0"/>
              <a:t>(выбирается один из двух вариантов ответа на теоретический вопрос: «да» или «нет»), </a:t>
            </a:r>
            <a:r>
              <a:rPr lang="ru-RU" i="1" dirty="0" smtClean="0"/>
              <a:t>избирательный </a:t>
            </a:r>
            <a:r>
              <a:rPr lang="ru-RU" dirty="0" smtClean="0"/>
              <a:t>(учащимся необходимо указать правильный и полный ответ на теоретический вопрос из числа данных), </a:t>
            </a:r>
            <a:r>
              <a:rPr lang="ru-RU" i="1" dirty="0" smtClean="0"/>
              <a:t>подстановочный</a:t>
            </a:r>
            <a:r>
              <a:rPr lang="ru-RU" dirty="0" smtClean="0"/>
              <a:t> (учащимся необходимо дополнить определение понятия или формулировку правила) и </a:t>
            </a:r>
            <a:r>
              <a:rPr lang="ru-RU" i="1" dirty="0" smtClean="0"/>
              <a:t>конструктивный</a:t>
            </a:r>
            <a:r>
              <a:rPr lang="ru-RU" dirty="0" smtClean="0"/>
              <a:t> (учащимся необходимо дать точный и полный ответ на теоретический вопрос).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Способы </a:t>
            </a:r>
            <a:r>
              <a:rPr lang="ru-RU" i="1" dirty="0" smtClean="0"/>
              <a:t>проверки</a:t>
            </a:r>
            <a:r>
              <a:rPr lang="ru-RU" dirty="0" smtClean="0"/>
              <a:t>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</a:t>
            </a:r>
            <a:r>
              <a:rPr lang="ru-RU" i="1" dirty="0" smtClean="0"/>
              <a:t>учебно-языковых умений и навыков: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	</a:t>
            </a:r>
            <a:r>
              <a:rPr lang="ru-RU" sz="3600" i="1" dirty="0" smtClean="0"/>
              <a:t>контрольная работа</a:t>
            </a:r>
            <a:r>
              <a:rPr lang="ru-RU" sz="3600" dirty="0" smtClean="0"/>
              <a:t>;</a:t>
            </a:r>
          </a:p>
          <a:p>
            <a:pPr algn="just"/>
            <a:r>
              <a:rPr lang="ru-RU" sz="3600" dirty="0" smtClean="0"/>
              <a:t>	все виды </a:t>
            </a:r>
            <a:r>
              <a:rPr lang="ru-RU" sz="3600" i="1" dirty="0" smtClean="0"/>
              <a:t>тестов</a:t>
            </a:r>
            <a:r>
              <a:rPr lang="ru-RU" sz="3600" dirty="0" smtClean="0"/>
              <a:t> (выбор, подстановка и конструирование осуществляется на уровне лексико-грамматических разрядов слов, грамматических категорий и значений, морфологических форм и синтаксических конструкций), </a:t>
            </a:r>
          </a:p>
          <a:p>
            <a:pPr algn="just"/>
            <a:r>
              <a:rPr lang="ru-RU" sz="3600" dirty="0" smtClean="0"/>
              <a:t>	все виды устного и письменного </a:t>
            </a:r>
            <a:r>
              <a:rPr lang="ru-RU" sz="3600" i="1" dirty="0" smtClean="0"/>
              <a:t>языкового</a:t>
            </a:r>
            <a:r>
              <a:rPr lang="ru-RU" sz="3600" dirty="0" smtClean="0"/>
              <a:t> </a:t>
            </a:r>
            <a:r>
              <a:rPr lang="ru-RU" sz="3600" i="1" dirty="0" smtClean="0"/>
              <a:t>разбора</a:t>
            </a:r>
            <a:r>
              <a:rPr lang="ru-RU" sz="3600" dirty="0" smtClean="0"/>
              <a:t> (лексического, фонетического, словообразовательного, по составу слова, морфологического, синтаксического, стилистического), а также </a:t>
            </a:r>
            <a:r>
              <a:rPr lang="ru-RU" sz="3600" i="1" dirty="0" smtClean="0"/>
              <a:t>грамматические задания</a:t>
            </a:r>
            <a:r>
              <a:rPr lang="ru-RU" sz="3600" dirty="0" smtClean="0"/>
              <a:t> к контрольным диктантам.</a:t>
            </a:r>
            <a:endParaRPr lang="ru-RU" sz="36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Способы </a:t>
            </a:r>
            <a:r>
              <a:rPr lang="ru-RU" i="1" dirty="0" smtClean="0"/>
              <a:t>проверки нормативных умений и </a:t>
            </a:r>
            <a:r>
              <a:rPr lang="ru-RU" i="1" dirty="0" smtClean="0"/>
              <a:t>навыков: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	все виды </a:t>
            </a:r>
            <a:r>
              <a:rPr lang="ru-RU" i="1" dirty="0" smtClean="0"/>
              <a:t>тестов</a:t>
            </a:r>
            <a:r>
              <a:rPr lang="ru-RU" dirty="0" smtClean="0"/>
              <a:t> (выбор, подстановка и конструирование осуществляется с учетом произносительных, лексических, словообразовательных, грамматических, стилистических, орфографических и пунктуационных норм), </a:t>
            </a:r>
          </a:p>
          <a:p>
            <a:pPr algn="just"/>
            <a:r>
              <a:rPr lang="ru-RU" dirty="0" smtClean="0"/>
              <a:t>контрольные </a:t>
            </a:r>
            <a:r>
              <a:rPr lang="ru-RU" i="1" dirty="0" smtClean="0"/>
              <a:t>диктанты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Способы проверки коммуникативных умений и навыков: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	содержательный, логико-композиционный и языковой </a:t>
            </a:r>
            <a:r>
              <a:rPr lang="ru-RU" i="1" dirty="0" smtClean="0"/>
              <a:t>анализ текста</a:t>
            </a:r>
            <a:r>
              <a:rPr lang="ru-RU" dirty="0" smtClean="0"/>
              <a:t>, </a:t>
            </a:r>
          </a:p>
          <a:p>
            <a:pPr algn="just"/>
            <a:r>
              <a:rPr lang="ru-RU" dirty="0" smtClean="0"/>
              <a:t>написание учащимися контрольных </a:t>
            </a:r>
            <a:r>
              <a:rPr lang="ru-RU" i="1" dirty="0" smtClean="0"/>
              <a:t>изложений</a:t>
            </a:r>
            <a:r>
              <a:rPr lang="ru-RU" dirty="0" smtClean="0"/>
              <a:t>, </a:t>
            </a:r>
            <a:r>
              <a:rPr lang="ru-RU" i="1" dirty="0" smtClean="0"/>
              <a:t>сочинений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i="1" dirty="0" smtClean="0"/>
              <a:t>создание</a:t>
            </a:r>
            <a:r>
              <a:rPr lang="ru-RU" dirty="0" smtClean="0"/>
              <a:t> в устной и письменной форме </a:t>
            </a:r>
            <a:r>
              <a:rPr lang="ru-RU" i="1" dirty="0" smtClean="0"/>
              <a:t>текстов</a:t>
            </a:r>
            <a:r>
              <a:rPr lang="ru-RU" dirty="0" smtClean="0"/>
              <a:t> разной жанрово-стилистической принадлежности.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Отличие от других методов: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контроль обеспечивает обратную связь, что позволяет сделать вывод об эффективности обучения русскому языку и характера взаимодействия участников учебного процесса.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Приемы обучения </a:t>
            </a:r>
            <a:r>
              <a:rPr lang="ru-RU" b="1" dirty="0" smtClean="0"/>
              <a:t>русскому языку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План характеристики познавательных методов обучения русскому языку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	</a:t>
            </a:r>
            <a:r>
              <a:rPr lang="ru-RU" i="1" dirty="0" smtClean="0"/>
              <a:t>признаки метода, </a:t>
            </a:r>
          </a:p>
          <a:p>
            <a:r>
              <a:rPr lang="ru-RU" i="1" dirty="0"/>
              <a:t>о</a:t>
            </a:r>
            <a:r>
              <a:rPr lang="ru-RU" i="1" dirty="0" smtClean="0"/>
              <a:t>пределение метода, </a:t>
            </a:r>
          </a:p>
          <a:p>
            <a:r>
              <a:rPr lang="ru-RU" i="1" dirty="0" smtClean="0"/>
              <a:t>основные функции метода, </a:t>
            </a:r>
          </a:p>
          <a:p>
            <a:r>
              <a:rPr lang="ru-RU" i="1" dirty="0" smtClean="0"/>
              <a:t>правила использования метода,</a:t>
            </a:r>
          </a:p>
          <a:p>
            <a:r>
              <a:rPr lang="ru-RU" i="1" dirty="0" smtClean="0"/>
              <a:t>применение </a:t>
            </a:r>
            <a:r>
              <a:rPr lang="ru-RU" i="1" dirty="0"/>
              <a:t>метода, </a:t>
            </a:r>
            <a:endParaRPr lang="ru-RU" i="1" dirty="0" smtClean="0"/>
          </a:p>
          <a:p>
            <a:r>
              <a:rPr lang="ru-RU" i="1" dirty="0" smtClean="0"/>
              <a:t>отличие от </a:t>
            </a:r>
            <a:r>
              <a:rPr lang="ru-RU" i="1" dirty="0"/>
              <a:t>других методов</a:t>
            </a:r>
            <a:r>
              <a:rPr lang="ru-RU" dirty="0"/>
              <a:t> (план и схема анализа заимствованы у О. С. Гребенюка и Т. Б. Гребенюк</a:t>
            </a:r>
            <a:r>
              <a:rPr lang="ru-RU" dirty="0" smtClean="0"/>
              <a:t>).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Характеристика </a:t>
            </a:r>
            <a:r>
              <a:rPr lang="ru-RU" b="1" dirty="0" smtClean="0"/>
              <a:t>объяснительно-иллюстративного метода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Признаки</a:t>
            </a:r>
            <a:r>
              <a:rPr lang="ru-RU" b="1" dirty="0" smtClean="0"/>
              <a:t> метода: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 smtClean="0"/>
              <a:t>вербальное </a:t>
            </a:r>
            <a:r>
              <a:rPr lang="ru-RU" dirty="0"/>
              <a:t>изложение в устной или в письменной форме теоретических сведений о языковых явлениях, формулировок орфографических и пунктуационных правил; восприятие, осознание, произвольное запоминание и применение их учащимися.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228</TotalTime>
  <Words>253</Words>
  <Application>Microsoft Office PowerPoint</Application>
  <PresentationFormat>Экран (4:3)</PresentationFormat>
  <Paragraphs>225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Апекс</vt:lpstr>
      <vt:lpstr>Методы обучения русскому языку</vt:lpstr>
      <vt:lpstr>Определение понятия метод</vt:lpstr>
      <vt:lpstr>Структура метода обучения</vt:lpstr>
      <vt:lpstr>Организационные формы передачи/получения знаний (в риторике -- речевые жанры педагогической коммуникации):</vt:lpstr>
      <vt:lpstr>Целевые установки обучения на уроках русского языка</vt:lpstr>
      <vt:lpstr>Познавательные методы обучения русскому языку</vt:lpstr>
      <vt:lpstr> План характеристики познавательных методов обучения русскому языку </vt:lpstr>
      <vt:lpstr>    Характеристика объяснительно-иллюстративного метода</vt:lpstr>
      <vt:lpstr>Признаки метода: </vt:lpstr>
      <vt:lpstr>Определение метода: </vt:lpstr>
      <vt:lpstr>Основные функции метода:</vt:lpstr>
      <vt:lpstr>Правила использования метода на уроках русского языка: </vt:lpstr>
      <vt:lpstr>Применение метода: </vt:lpstr>
      <vt:lpstr>Отличие от других методов: </vt:lpstr>
      <vt:lpstr>     Характеристика репродуктивного метода</vt:lpstr>
      <vt:lpstr>Признаки метода: </vt:lpstr>
      <vt:lpstr>Определение метода  </vt:lpstr>
      <vt:lpstr>Основные функции метода: </vt:lpstr>
      <vt:lpstr>Правила использования метода на уроках русского языка: </vt:lpstr>
      <vt:lpstr>Применение метода на уроках русского языка: </vt:lpstr>
      <vt:lpstr>Отличие от других методов: </vt:lpstr>
      <vt:lpstr>     Характеристика метода проблемного изложения учебного материала</vt:lpstr>
      <vt:lpstr>Признаки метода: </vt:lpstr>
      <vt:lpstr>Определение метода: </vt:lpstr>
      <vt:lpstr>Основные функции метода: </vt:lpstr>
      <vt:lpstr>Правила использования метода: </vt:lpstr>
      <vt:lpstr>Продолжение</vt:lpstr>
      <vt:lpstr>Применение метода: </vt:lpstr>
      <vt:lpstr>Отличие от других методов: </vt:lpstr>
      <vt:lpstr>    Характеристика   частично-поискового (эвристического) метода</vt:lpstr>
      <vt:lpstr>Признаки метода: </vt:lpstr>
      <vt:lpstr>Определение метода: </vt:lpstr>
      <vt:lpstr>Основные функции метода: </vt:lpstr>
      <vt:lpstr>Правила использования метода: </vt:lpstr>
      <vt:lpstr>Применение метода: </vt:lpstr>
      <vt:lpstr>Отличие от других методов: </vt:lpstr>
      <vt:lpstr>    Характеристика исследовательского метода</vt:lpstr>
      <vt:lpstr> Признаки метода:  </vt:lpstr>
      <vt:lpstr>Определение метода: </vt:lpstr>
      <vt:lpstr>Основные функции метода: </vt:lpstr>
      <vt:lpstr>Правила использования метода: </vt:lpstr>
      <vt:lpstr>Продолжение:</vt:lpstr>
      <vt:lpstr>Применение метода: </vt:lpstr>
      <vt:lpstr>Отличие от других методов: </vt:lpstr>
      <vt:lpstr>     Характеристика преобразовательного метода</vt:lpstr>
      <vt:lpstr>Признаки метода: </vt:lpstr>
      <vt:lpstr>Определение метода: </vt:lpstr>
      <vt:lpstr>Основные функции метода: </vt:lpstr>
      <vt:lpstr>Правила использования метода: </vt:lpstr>
      <vt:lpstr>Применение метода: </vt:lpstr>
      <vt:lpstr>Отличие от других методов: </vt:lpstr>
      <vt:lpstr>   Характеристика контрольного метода</vt:lpstr>
      <vt:lpstr>Признаки метода: </vt:lpstr>
      <vt:lpstr>Определение метода: </vt:lpstr>
      <vt:lpstr>Основные функции метода: </vt:lpstr>
      <vt:lpstr>Продолжение</vt:lpstr>
      <vt:lpstr>Правила использования метода: </vt:lpstr>
      <vt:lpstr>Применение контрольного метода. Виды контроля: </vt:lpstr>
      <vt:lpstr>Продолжение</vt:lpstr>
      <vt:lpstr>Типы контроля: </vt:lpstr>
      <vt:lpstr>Объект проверки</vt:lpstr>
      <vt:lpstr>Способы проверки знаний : </vt:lpstr>
      <vt:lpstr>Способы проверки сформированности учебно-языковых умений и навыков: </vt:lpstr>
      <vt:lpstr>Способы проверки нормативных умений и навыков:</vt:lpstr>
      <vt:lpstr>Способы проверки коммуникативных умений и навыков: </vt:lpstr>
      <vt:lpstr>Отличие от других методов: </vt:lpstr>
      <vt:lpstr>   Приемы обучения русскому языку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обучения русскому языку</dc:title>
  <dc:creator>User</dc:creator>
  <cp:lastModifiedBy>User</cp:lastModifiedBy>
  <cp:revision>25</cp:revision>
  <dcterms:created xsi:type="dcterms:W3CDTF">2012-09-10T20:48:08Z</dcterms:created>
  <dcterms:modified xsi:type="dcterms:W3CDTF">2012-09-11T20:53:34Z</dcterms:modified>
</cp:coreProperties>
</file>